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comments/comment1.xml" ContentType="application/vnd.openxmlformats-officedocument.presentationml.comments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sldIdLst>
    <p:sldId id="258" r:id="rId2"/>
    <p:sldId id="291" r:id="rId3"/>
    <p:sldId id="289" r:id="rId4"/>
    <p:sldId id="264" r:id="rId5"/>
    <p:sldId id="265" r:id="rId6"/>
    <p:sldId id="267" r:id="rId7"/>
    <p:sldId id="269" r:id="rId8"/>
    <p:sldId id="268" r:id="rId9"/>
    <p:sldId id="270" r:id="rId10"/>
    <p:sldId id="271" r:id="rId11"/>
    <p:sldId id="274" r:id="rId12"/>
    <p:sldId id="273" r:id="rId13"/>
    <p:sldId id="272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95" r:id="rId23"/>
    <p:sldId id="294" r:id="rId24"/>
    <p:sldId id="293" r:id="rId25"/>
    <p:sldId id="256" r:id="rId26"/>
  </p:sldIdLst>
  <p:sldSz cx="12192000" cy="6858000"/>
  <p:notesSz cx="6858000" cy="9144000"/>
  <p:embeddedFontLst>
    <p:embeddedFont>
      <p:font typeface="맑은 고딕" panose="020B0503020000020004" pitchFamily="50" charset="-127"/>
      <p:regular r:id="rId27"/>
      <p:bold r:id="rId28"/>
    </p:embeddedFont>
    <p:embeddedFont>
      <p:font typeface="나눔스퀘어 Bold" panose="020B0600000101010101" pitchFamily="50" charset="-127"/>
      <p:bold r:id="rId29"/>
    </p:embeddedFont>
    <p:embeddedFont>
      <p:font typeface="나눔스퀘어" panose="020B0600000101010101" pitchFamily="50" charset="-127"/>
      <p:regular r:id="rId30"/>
    </p:embeddedFont>
    <p:embeddedFont>
      <p:font typeface="나눔스퀘어 ExtraBold" panose="020B0600000101010101" pitchFamily="50" charset="-127"/>
      <p:bold r:id="rId31"/>
    </p:embeddedFont>
    <p:embeddedFont>
      <p:font typeface="Noto Sans KR Regular" panose="020B0600000101010101" charset="-127"/>
      <p:regular r:id="rId32"/>
    </p:embeddedFont>
    <p:embeddedFont>
      <p:font typeface="Noto Sans KR Bold" panose="020B0600000101010101" charset="-127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E0E0"/>
    <a:srgbClr val="677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68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12-11T21:22:10.451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53133B-AD84-446B-916B-3DA477FE5B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49AD1B-7906-4AD3-89ED-26DB82E63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FEAE89-CC2C-478B-A740-00445345C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47A4CB-1270-4535-AFA6-B1B963199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CB2C28-6EE3-478A-85D2-F4D0E8873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995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2A5E68-18B1-4356-B5F2-F9752CAE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AB460C-92BD-462F-9674-8501E6EC2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CAA2AA-1AB4-4EDF-8B80-0F1F652A0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20573A-FC4D-4D7E-B17E-9800CA208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CC0F44-4F41-49A3-BBE7-72F2B31BD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321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B29F183-9155-436A-91E9-CA8FD008AC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065BAB-1821-4E2C-9984-8BB8DC887A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3C5346-628F-4386-8818-EF887D65B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1B01C3-C19F-4921-A618-A4693A584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6330D-1203-47F2-B2BC-DFC236F3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104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9B5CBF-E128-4513-A30E-48BF8F5C0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1E18A5-E168-4A8D-9FA9-A78C0BAC6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40119D-8416-4900-9AEF-926BB1DF7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476D97-7979-4CDB-8FD1-A0674CEA8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D1611B-6361-4658-91FF-F7AC780BC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27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90DCA1-4764-4186-9200-FD6CFE220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A1469A-A083-494C-B8B4-647F2FA0A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4A520C-EB1C-44C1-AC53-BDEDDDA62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0A0E7F-6AB1-472C-BADB-DB41B35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D793C6-48A6-4C87-88FE-F9E0D262A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275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07F06-6AEA-42DE-AD4F-5D385896B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E869E9-4A4F-4A2C-907C-39319F51F0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71B5CC-305B-47FE-92B7-1746A5F1B9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221858-D8CC-4118-AE67-296BF18B6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5B9235-93CD-4304-B6F6-7B00D912A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A32C02-B47D-4CF8-8395-FED8407DC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5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AE6283-97E5-45A8-9E71-D34C0D004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048421-70EE-4231-B88A-B329C3BCB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2C93C7-11B6-4797-9AA6-64AB5DBD0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25BC2D0-8B82-45A3-BA58-9832E3E8E0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4F8563D-DC65-47CB-B830-AEC0DEFDCB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49F7544-5BDD-4E4A-99E0-725321559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0C6538-2F6C-44AB-8FFB-27E717FD9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081176-008C-4372-A13D-A4FBCA834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081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B38DF-93C1-4AD8-A683-0DBFBC549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802390-67DF-42AA-A3D7-4D711CA17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BE6ACB-FF99-41E0-BE62-AC5A5D1B3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E92C9E-2F2C-429E-B78E-3FF04BF5B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049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28BC100-B8D2-4C5F-84B0-1A0D5D331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CBCE15-CA53-40C6-9363-44E5A0CAF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C85003-BDF4-46D3-80B1-2A3067CA3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058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1AD132-4872-4C7D-BDB5-8354E5D75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88C193-08B1-49AF-B6A6-99609069A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D89C3B-FC55-4925-AB11-FDB22BB1F2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9D6714-D1D0-4CEE-9A57-C8935BD6B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D6359E-5A44-47AD-9813-C7A9AFD70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B3A96B-10C7-424C-A166-6C4398051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35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B60AAD-AC3A-4686-8033-119DBA6E5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C3D88E-1D14-4422-AFC5-1BA576F15B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5E5327-CE3F-4A28-AE4A-C89CD5518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052DFE-F8CA-4B4D-99EE-8D7CE5EB1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5D03D7-48E0-4E0B-BE41-D10BDE729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CB0405-2141-451A-A1CD-62414A5AB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92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7E144DB-6241-41D6-B73C-CA4B41B92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8A3857-BF36-437A-B200-077C67BE9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417E73-B261-4EF5-9C03-F1A7CCFA6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2A957-3395-46D6-9B9D-47B5502A23CA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A6C168-D136-4283-A8D7-4C680D37A4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B5D5B2-04B1-400F-8BF3-FBB1EDB590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883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6" Type="http://schemas.openxmlformats.org/officeDocument/2006/relationships/comments" Target="../comments/commen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77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F3F8B0-E0C6-4C18-B2DB-30C9531556E3}"/>
              </a:ext>
            </a:extLst>
          </p:cNvPr>
          <p:cNvSpPr/>
          <p:nvPr/>
        </p:nvSpPr>
        <p:spPr>
          <a:xfrm>
            <a:off x="3309938" y="1476375"/>
            <a:ext cx="5572125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73C0B-F427-4675-BA89-CFB9B987AA21}"/>
              </a:ext>
            </a:extLst>
          </p:cNvPr>
          <p:cNvSpPr txBox="1"/>
          <p:nvPr/>
        </p:nvSpPr>
        <p:spPr>
          <a:xfrm>
            <a:off x="3282703" y="1972545"/>
            <a:ext cx="56266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AA team project</a:t>
            </a:r>
          </a:p>
          <a:p>
            <a:pPr algn="ctr"/>
            <a:r>
              <a:rPr lang="en-US" altLang="ko-KR" sz="5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9-Axis</a:t>
            </a:r>
            <a:endParaRPr lang="ko-KR" altLang="en-US" sz="5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5E5309-4A29-4CBE-B694-B651066D4DBE}"/>
              </a:ext>
            </a:extLst>
          </p:cNvPr>
          <p:cNvSpPr txBox="1"/>
          <p:nvPr/>
        </p:nvSpPr>
        <p:spPr>
          <a:xfrm>
            <a:off x="5956845" y="4287190"/>
            <a:ext cx="28552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Made by AA22</a:t>
            </a:r>
          </a:p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en-US" altLang="ko-KR" sz="3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AA23</a:t>
            </a:r>
            <a:endParaRPr lang="ko-KR" altLang="en-US" sz="3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5394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14438" y="314295"/>
            <a:ext cx="946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HTML 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494" y="1342995"/>
            <a:ext cx="4229100" cy="329565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901" y="5732116"/>
            <a:ext cx="7486650" cy="5715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848" y="1342995"/>
            <a:ext cx="4046758" cy="517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34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14438" y="314295"/>
            <a:ext cx="946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HTML 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557" y="1259867"/>
            <a:ext cx="4259384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4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14438" y="314295"/>
            <a:ext cx="946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HTML 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851" y="1182279"/>
            <a:ext cx="10104297" cy="547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3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14438" y="314295"/>
            <a:ext cx="1691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Collab - EDA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662" y="1238250"/>
            <a:ext cx="997267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965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14438" y="314295"/>
            <a:ext cx="1691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Collab - EDA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25" y="1753033"/>
            <a:ext cx="1003935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163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14438" y="314295"/>
            <a:ext cx="1691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Collab - EDA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533525"/>
            <a:ext cx="10058400" cy="37909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0" y="1890712"/>
            <a:ext cx="100965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0667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14438" y="314295"/>
            <a:ext cx="1691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Collab - EDA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90" y="1818409"/>
            <a:ext cx="11019819" cy="415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95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14438" y="314295"/>
            <a:ext cx="1691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Collab - EDA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90" y="1818409"/>
            <a:ext cx="11020161" cy="415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145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14438" y="314295"/>
            <a:ext cx="1691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Collab - EDA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89" y="1818409"/>
            <a:ext cx="11020161" cy="415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820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14438" y="314295"/>
            <a:ext cx="1691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Collab - EDA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241" y="1815724"/>
            <a:ext cx="9567517" cy="37742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38" y="2087995"/>
            <a:ext cx="3709467" cy="26007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1266" y="2087994"/>
            <a:ext cx="3709467" cy="260070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4894" y="2087994"/>
            <a:ext cx="3709467" cy="260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35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00</a:t>
            </a:r>
            <a:endParaRPr lang="ko-KR" altLang="en-US" sz="40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307467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개요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362725" y="1853911"/>
            <a:ext cx="4276725" cy="4276725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6096000" y="2047875"/>
            <a:ext cx="265489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dirty="0" smtClean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r>
              <a:rPr lang="ko-KR" altLang="en-US" sz="3800" dirty="0" smtClean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축 센서란</a:t>
            </a:r>
            <a:r>
              <a:rPr lang="en-US" altLang="ko-KR" sz="3800" dirty="0" smtClean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3800" dirty="0">
              <a:solidFill>
                <a:srgbClr val="67778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909A046-B56C-4A7C-A5CC-53E3EA47CF86}"/>
              </a:ext>
            </a:extLst>
          </p:cNvPr>
          <p:cNvSpPr txBox="1"/>
          <p:nvPr/>
        </p:nvSpPr>
        <p:spPr>
          <a:xfrm>
            <a:off x="6096000" y="2861194"/>
            <a:ext cx="4623382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가속도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센서 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축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자이로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센서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축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지자기 센서 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축으로 </a:t>
            </a:r>
            <a:endParaRPr lang="en-US" altLang="ko-KR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축의 값을 측정하는 센서이다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67A9F06B-28DC-45C2-A5A4-F4662227D158}"/>
              </a:ext>
            </a:extLst>
          </p:cNvPr>
          <p:cNvSpPr/>
          <p:nvPr/>
        </p:nvSpPr>
        <p:spPr>
          <a:xfrm>
            <a:off x="6304020" y="4300539"/>
            <a:ext cx="876300" cy="876300"/>
          </a:xfrm>
          <a:prstGeom prst="ellipse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D278698-2FD4-4BC0-8FE4-9437C53F2885}"/>
              </a:ext>
            </a:extLst>
          </p:cNvPr>
          <p:cNvSpPr/>
          <p:nvPr/>
        </p:nvSpPr>
        <p:spPr>
          <a:xfrm>
            <a:off x="7856594" y="4259533"/>
            <a:ext cx="876300" cy="876300"/>
          </a:xfrm>
          <a:prstGeom prst="ellipse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7C7A173-62E1-4ED3-9049-E5DF4B3D303A}"/>
              </a:ext>
            </a:extLst>
          </p:cNvPr>
          <p:cNvSpPr/>
          <p:nvPr/>
        </p:nvSpPr>
        <p:spPr>
          <a:xfrm>
            <a:off x="9456726" y="4256997"/>
            <a:ext cx="876300" cy="876300"/>
          </a:xfrm>
          <a:prstGeom prst="ellipse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FE9EBB9-C556-4114-A8E7-3320165F9F96}"/>
              </a:ext>
            </a:extLst>
          </p:cNvPr>
          <p:cNvSpPr txBox="1"/>
          <p:nvPr/>
        </p:nvSpPr>
        <p:spPr>
          <a:xfrm>
            <a:off x="6096000" y="5280553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가속도 센서</a:t>
            </a:r>
            <a:endParaRPr lang="ko-KR" altLang="en-US" dirty="0">
              <a:solidFill>
                <a:srgbClr val="67778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285D23-A6A8-4E93-8408-9B75E90E9FD9}"/>
              </a:ext>
            </a:extLst>
          </p:cNvPr>
          <p:cNvSpPr txBox="1"/>
          <p:nvPr/>
        </p:nvSpPr>
        <p:spPr>
          <a:xfrm>
            <a:off x="7648574" y="5280553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자이로</a:t>
            </a:r>
            <a:r>
              <a:rPr lang="ko-KR" altLang="en-US" dirty="0" smtClean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센서</a:t>
            </a:r>
            <a:endParaRPr lang="ko-KR" altLang="en-US" dirty="0">
              <a:solidFill>
                <a:srgbClr val="67778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F8B063F-0A53-4ABB-8785-19AE6B1766B0}"/>
              </a:ext>
            </a:extLst>
          </p:cNvPr>
          <p:cNvSpPr txBox="1"/>
          <p:nvPr/>
        </p:nvSpPr>
        <p:spPr>
          <a:xfrm>
            <a:off x="9277560" y="5306081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지자기 센서</a:t>
            </a:r>
            <a:endParaRPr lang="ko-KR" altLang="en-US" dirty="0">
              <a:solidFill>
                <a:srgbClr val="67778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6" name="Picture 2" descr="아두이노 강좌] 기울기 센서(9축 가속도+자이로+지자기) MPU-9250 센서 알아보기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37" y="3043756"/>
            <a:ext cx="400050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가속도 센서 | TrendSpectr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025" y="4433134"/>
            <a:ext cx="914290" cy="62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자이로스코프 - 위키백과, 우리 모두의 백과사전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353" y="4370037"/>
            <a:ext cx="914782" cy="68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365" y="4365621"/>
            <a:ext cx="913541" cy="62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7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14438" y="314295"/>
            <a:ext cx="1691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Collab - EDA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837" y="1768705"/>
            <a:ext cx="6822325" cy="404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16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14438" y="314295"/>
            <a:ext cx="1691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Collab - EDA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79" y="1402740"/>
            <a:ext cx="6434265" cy="35147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6376" y="2375364"/>
            <a:ext cx="6434265" cy="35147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1112" y="3160393"/>
            <a:ext cx="643426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6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05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154871"/>
            <a:ext cx="1641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축 센서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사각형: 둥근 모서리 31">
            <a:extLst>
              <a:ext uri="{FF2B5EF4-FFF2-40B4-BE49-F238E27FC236}">
                <a16:creationId xmlns:a16="http://schemas.microsoft.com/office/drawing/2014/main" id="{551C4A48-C1A0-4859-B6E5-E3E169B594B6}"/>
              </a:ext>
            </a:extLst>
          </p:cNvPr>
          <p:cNvSpPr/>
          <p:nvPr/>
        </p:nvSpPr>
        <p:spPr>
          <a:xfrm>
            <a:off x="572100" y="1342995"/>
            <a:ext cx="11032467" cy="2306292"/>
          </a:xfrm>
          <a:prstGeom prst="roundRect">
            <a:avLst>
              <a:gd name="adj" fmla="val 2009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C32DDCE-5802-4FA9-8F04-67F1F04A3921}"/>
              </a:ext>
            </a:extLst>
          </p:cNvPr>
          <p:cNvGrpSpPr/>
          <p:nvPr/>
        </p:nvGrpSpPr>
        <p:grpSpPr>
          <a:xfrm>
            <a:off x="752838" y="1516205"/>
            <a:ext cx="2647782" cy="4142295"/>
            <a:chOff x="2173794" y="2307732"/>
            <a:chExt cx="1728088" cy="2917775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836253D-D6D2-4836-A9DE-B6500FAD4899}"/>
                </a:ext>
              </a:extLst>
            </p:cNvPr>
            <p:cNvSpPr/>
            <p:nvPr/>
          </p:nvSpPr>
          <p:spPr>
            <a:xfrm>
              <a:off x="2397732" y="2307732"/>
              <a:ext cx="1223060" cy="1223060"/>
            </a:xfrm>
            <a:prstGeom prst="ellipse">
              <a:avLst/>
            </a:prstGeom>
            <a:solidFill>
              <a:srgbClr val="EEEEEE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8DC1554-B6CE-4814-B293-5F436CA7087F}"/>
                </a:ext>
              </a:extLst>
            </p:cNvPr>
            <p:cNvSpPr txBox="1"/>
            <p:nvPr/>
          </p:nvSpPr>
          <p:spPr>
            <a:xfrm>
              <a:off x="2661905" y="4001410"/>
              <a:ext cx="694715" cy="188201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ko-KR" altLang="en-US" sz="1500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손 떨림 보정</a:t>
              </a:r>
              <a:endParaRPr lang="ko-KR" altLang="en-US" sz="1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31F8EE5-1C35-4DB7-9E16-8EE8FBBF7E67}"/>
                </a:ext>
              </a:extLst>
            </p:cNvPr>
            <p:cNvSpPr txBox="1"/>
            <p:nvPr/>
          </p:nvSpPr>
          <p:spPr>
            <a:xfrm>
              <a:off x="2173794" y="4326224"/>
              <a:ext cx="1728088" cy="899283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손 떨림 보정 기능이란 </a:t>
              </a:r>
              <a:r>
                <a:rPr lang="ko-KR" altLang="en-US" sz="1050" spc="-8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짐벌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이나 카메라에서 손으로 잡고 촬영할 때 생기는 흔들림을 보정하여 조금 더 나쁜 상황에서도 흔들림 없는 사진을 얻어내도록 하는 보조기능이다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.</a:t>
              </a:r>
            </a:p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9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축 센서를 통해 흔들리는 정도를 파악하고 </a:t>
              </a:r>
              <a:endParaRPr lang="en-US" altLang="ko-KR" sz="105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역 위상의 보정을 가한다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.</a:t>
              </a:r>
              <a:endPara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6914AA5-37F3-4385-9219-59008EEFFBA1}"/>
              </a:ext>
            </a:extLst>
          </p:cNvPr>
          <p:cNvGrpSpPr/>
          <p:nvPr/>
        </p:nvGrpSpPr>
        <p:grpSpPr>
          <a:xfrm>
            <a:off x="3303943" y="1516205"/>
            <a:ext cx="2647782" cy="3897101"/>
            <a:chOff x="4231619" y="2307732"/>
            <a:chExt cx="1728088" cy="2745063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DEC91A7C-1D6E-405F-8814-CD75614FE927}"/>
                </a:ext>
              </a:extLst>
            </p:cNvPr>
            <p:cNvSpPr/>
            <p:nvPr/>
          </p:nvSpPr>
          <p:spPr>
            <a:xfrm>
              <a:off x="4455557" y="2307732"/>
              <a:ext cx="1223060" cy="1223060"/>
            </a:xfrm>
            <a:prstGeom prst="ellipse">
              <a:avLst/>
            </a:prstGeom>
            <a:solidFill>
              <a:srgbClr val="EEEEEE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246B639-F9F7-4D39-BBA7-8845310E5C22}"/>
                </a:ext>
              </a:extLst>
            </p:cNvPr>
            <p:cNvSpPr txBox="1"/>
            <p:nvPr/>
          </p:nvSpPr>
          <p:spPr>
            <a:xfrm>
              <a:off x="4862014" y="4001410"/>
              <a:ext cx="410147" cy="188201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ko-KR" altLang="en-US" sz="1500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에어백</a:t>
              </a:r>
              <a:endParaRPr lang="ko-KR" altLang="en-US" sz="1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D1A089F-4F46-4D7E-A8EE-4A6A9FAE4322}"/>
                </a:ext>
              </a:extLst>
            </p:cNvPr>
            <p:cNvSpPr txBox="1"/>
            <p:nvPr/>
          </p:nvSpPr>
          <p:spPr>
            <a:xfrm>
              <a:off x="4231619" y="4326224"/>
              <a:ext cx="1728088" cy="726571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에어백은 자동차가 사고로 충격을 받았을 때 운전자와 동승자의 </a:t>
              </a:r>
              <a:r>
                <a:rPr lang="ko-KR" altLang="en-US" sz="1050" spc="-8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부상률을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낮춰주기 위해 설치된 공기주머니이다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.</a:t>
              </a:r>
            </a:p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충돌 센서와 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9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축 센서를 통해 자동차의 충돌 여부를 파악하여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에어백을 작동시킨다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.</a:t>
              </a:r>
              <a:endPara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62289EE-B017-4FE5-B189-BE68958567C5}"/>
              </a:ext>
            </a:extLst>
          </p:cNvPr>
          <p:cNvGrpSpPr/>
          <p:nvPr/>
        </p:nvGrpSpPr>
        <p:grpSpPr>
          <a:xfrm>
            <a:off x="6026513" y="1504170"/>
            <a:ext cx="2647782" cy="3652037"/>
            <a:chOff x="6289444" y="2307732"/>
            <a:chExt cx="1728088" cy="2572441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9F3886ED-6685-45A2-A147-DB84E6A8A18F}"/>
                </a:ext>
              </a:extLst>
            </p:cNvPr>
            <p:cNvSpPr/>
            <p:nvPr/>
          </p:nvSpPr>
          <p:spPr>
            <a:xfrm>
              <a:off x="6513382" y="2307732"/>
              <a:ext cx="1223060" cy="1223060"/>
            </a:xfrm>
            <a:prstGeom prst="ellipse">
              <a:avLst/>
            </a:prstGeom>
            <a:solidFill>
              <a:srgbClr val="EEEEEE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77408AD-3DA2-4CA4-B6D9-D8DE34F65392}"/>
                </a:ext>
              </a:extLst>
            </p:cNvPr>
            <p:cNvSpPr txBox="1"/>
            <p:nvPr/>
          </p:nvSpPr>
          <p:spPr>
            <a:xfrm>
              <a:off x="6976335" y="4001410"/>
              <a:ext cx="297156" cy="188201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ko-KR" altLang="en-US" sz="1500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게임</a:t>
              </a:r>
              <a:endParaRPr lang="ko-KR" altLang="en-US" sz="1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D51CB9C-6DBD-4F2C-BF78-F56DED7DD271}"/>
                </a:ext>
              </a:extLst>
            </p:cNvPr>
            <p:cNvSpPr txBox="1"/>
            <p:nvPr/>
          </p:nvSpPr>
          <p:spPr>
            <a:xfrm>
              <a:off x="6289444" y="4326224"/>
              <a:ext cx="1728088" cy="553949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닌텐도 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Wii,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아스팔트 시리즈 등과 같이 게임에서도 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9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축 센서를 활용하여 기울이기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휘두르기 등 모션을 감지하여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사용자가 직접 몸을 움직여 게임을 즐기도록 할 수 있다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.</a:t>
              </a:r>
              <a:endPara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A46514A-5039-4BF3-B3DC-FEA1FCE49F88}"/>
              </a:ext>
            </a:extLst>
          </p:cNvPr>
          <p:cNvGrpSpPr/>
          <p:nvPr/>
        </p:nvGrpSpPr>
        <p:grpSpPr>
          <a:xfrm>
            <a:off x="8630907" y="1516205"/>
            <a:ext cx="2647782" cy="3483655"/>
            <a:chOff x="8318694" y="2307732"/>
            <a:chExt cx="1728088" cy="2453837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F1A9447F-2910-4C19-AEA1-5A0A21FE8664}"/>
                </a:ext>
              </a:extLst>
            </p:cNvPr>
            <p:cNvSpPr/>
            <p:nvPr/>
          </p:nvSpPr>
          <p:spPr>
            <a:xfrm>
              <a:off x="8571207" y="2307732"/>
              <a:ext cx="1223060" cy="1223060"/>
            </a:xfrm>
            <a:prstGeom prst="ellipse">
              <a:avLst/>
            </a:prstGeom>
            <a:solidFill>
              <a:srgbClr val="EEEEEE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3CEE78F-38F2-4094-9FDB-D945FCD10645}"/>
                </a:ext>
              </a:extLst>
            </p:cNvPr>
            <p:cNvSpPr txBox="1"/>
            <p:nvPr/>
          </p:nvSpPr>
          <p:spPr>
            <a:xfrm>
              <a:off x="8977664" y="4001410"/>
              <a:ext cx="410147" cy="188201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ko-KR" altLang="en-US" sz="1500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비행기</a:t>
              </a:r>
              <a:endParaRPr lang="ko-KR" altLang="en-US" sz="1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8BB3F91-FB9F-4644-81B3-F1F17FB0C968}"/>
                </a:ext>
              </a:extLst>
            </p:cNvPr>
            <p:cNvSpPr txBox="1"/>
            <p:nvPr/>
          </p:nvSpPr>
          <p:spPr>
            <a:xfrm>
              <a:off x="8318694" y="4326224"/>
              <a:ext cx="1728088" cy="435345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비행기나 </a:t>
              </a:r>
              <a:r>
                <a:rPr lang="ko-KR" altLang="en-US" sz="1050" spc="-8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드론에서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9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축 센서를 활용하여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현재 비행기가 어느 방향으로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얼마나 기울어져 있는 상태인지를 알고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자세를 제어할 수 있다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.</a:t>
              </a:r>
              <a:endPara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490622"/>
            <a:ext cx="19014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bg1">
                    <a:lumMod val="8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일상생활 속 활용 사례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8" name="Picture 4" descr="Wii - 나무위키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002" y="1768462"/>
            <a:ext cx="1198665" cy="131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 descr="알고 보면 엄청난 과학이 숨어 있다! 에어백 원리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342" y="1402259"/>
            <a:ext cx="2061090" cy="19642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www.amc.seoul.kr/asan/imageDown/healthstory/201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042" y="1445608"/>
            <a:ext cx="2057508" cy="19642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57" y="1592394"/>
            <a:ext cx="1798244" cy="143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342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05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사각형: 둥근 모서리 31">
            <a:extLst>
              <a:ext uri="{FF2B5EF4-FFF2-40B4-BE49-F238E27FC236}">
                <a16:creationId xmlns:a16="http://schemas.microsoft.com/office/drawing/2014/main" id="{551C4A48-C1A0-4859-B6E5-E3E169B594B6}"/>
              </a:ext>
            </a:extLst>
          </p:cNvPr>
          <p:cNvSpPr/>
          <p:nvPr/>
        </p:nvSpPr>
        <p:spPr>
          <a:xfrm>
            <a:off x="572100" y="1342995"/>
            <a:ext cx="11032467" cy="2306292"/>
          </a:xfrm>
          <a:prstGeom prst="roundRect">
            <a:avLst>
              <a:gd name="adj" fmla="val 2009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32DDCE-5802-4FA9-8F04-67F1F04A3921}"/>
              </a:ext>
            </a:extLst>
          </p:cNvPr>
          <p:cNvGrpSpPr/>
          <p:nvPr/>
        </p:nvGrpSpPr>
        <p:grpSpPr>
          <a:xfrm>
            <a:off x="752838" y="1516205"/>
            <a:ext cx="2647782" cy="4259250"/>
            <a:chOff x="2173794" y="2307732"/>
            <a:chExt cx="1728088" cy="3000157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836253D-D6D2-4836-A9DE-B6500FAD4899}"/>
                </a:ext>
              </a:extLst>
            </p:cNvPr>
            <p:cNvSpPr/>
            <p:nvPr/>
          </p:nvSpPr>
          <p:spPr>
            <a:xfrm>
              <a:off x="2397732" y="2307732"/>
              <a:ext cx="1223060" cy="1223060"/>
            </a:xfrm>
            <a:prstGeom prst="ellipse">
              <a:avLst/>
            </a:prstGeom>
            <a:solidFill>
              <a:srgbClr val="EEEEEE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8DC1554-B6CE-4814-B293-5F436CA7087F}"/>
                </a:ext>
              </a:extLst>
            </p:cNvPr>
            <p:cNvSpPr txBox="1"/>
            <p:nvPr/>
          </p:nvSpPr>
          <p:spPr>
            <a:xfrm>
              <a:off x="2720493" y="4001410"/>
              <a:ext cx="577540" cy="188201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en-US" altLang="ko-KR" sz="1500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3D </a:t>
              </a:r>
              <a:r>
                <a:rPr lang="ko-KR" altLang="en-US" sz="1500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스캐너</a:t>
              </a:r>
              <a:endParaRPr lang="en-US" altLang="ko-KR" sz="1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1F8EE5-1C35-4DB7-9E16-8EE8FBBF7E67}"/>
                </a:ext>
              </a:extLst>
            </p:cNvPr>
            <p:cNvSpPr txBox="1"/>
            <p:nvPr/>
          </p:nvSpPr>
          <p:spPr>
            <a:xfrm>
              <a:off x="2173794" y="4326224"/>
              <a:ext cx="1728088" cy="981665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</a:t>
              </a:r>
              <a:r>
                <a:rPr lang="ko-KR" altLang="en-US" sz="1050" spc="-8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프로브를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닿게 하는 </a:t>
              </a:r>
              <a:r>
                <a:rPr lang="ko-KR" altLang="en-US" sz="1050" spc="-8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접속식이나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동시에 </a:t>
              </a:r>
              <a:r>
                <a:rPr lang="ko-KR" altLang="en-US" sz="1050" spc="-8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여러대의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카메라를 통해 입체적인 영상을 얻는 기존의 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3D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스캐너와 달리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 9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축 센서와 빛을 이용하는 라이더 센서를 이용하여 물체 및 공간을 입체적으로 인식할 수 있고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이를 활용하여 자율 주행에 사용할 만큼 정밀한 모습을 보여준다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.</a:t>
              </a:r>
              <a:endPara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6914AA5-37F3-4385-9219-59008EEFFBA1}"/>
              </a:ext>
            </a:extLst>
          </p:cNvPr>
          <p:cNvGrpSpPr/>
          <p:nvPr/>
        </p:nvGrpSpPr>
        <p:grpSpPr>
          <a:xfrm>
            <a:off x="3303943" y="1516205"/>
            <a:ext cx="2647782" cy="3871452"/>
            <a:chOff x="4231619" y="2307732"/>
            <a:chExt cx="1728088" cy="2726997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EC91A7C-1D6E-405F-8814-CD75614FE927}"/>
                </a:ext>
              </a:extLst>
            </p:cNvPr>
            <p:cNvSpPr/>
            <p:nvPr/>
          </p:nvSpPr>
          <p:spPr>
            <a:xfrm>
              <a:off x="4455557" y="2307732"/>
              <a:ext cx="1223060" cy="1223060"/>
            </a:xfrm>
            <a:prstGeom prst="ellipse">
              <a:avLst/>
            </a:prstGeom>
            <a:solidFill>
              <a:srgbClr val="EEEEEE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246B639-F9F7-4D39-BBA7-8845310E5C22}"/>
                </a:ext>
              </a:extLst>
            </p:cNvPr>
            <p:cNvSpPr txBox="1"/>
            <p:nvPr/>
          </p:nvSpPr>
          <p:spPr>
            <a:xfrm>
              <a:off x="4862014" y="4001410"/>
              <a:ext cx="410147" cy="188201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ko-KR" altLang="en-US" sz="1500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우주선</a:t>
              </a:r>
              <a:r>
                <a:rPr lang="en-US" altLang="ko-KR" sz="1500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	</a:t>
              </a:r>
              <a:endParaRPr lang="ko-KR" altLang="en-US" sz="1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1A089F-4F46-4D7E-A8EE-4A6A9FAE4322}"/>
                </a:ext>
              </a:extLst>
            </p:cNvPr>
            <p:cNvSpPr txBox="1"/>
            <p:nvPr/>
          </p:nvSpPr>
          <p:spPr>
            <a:xfrm>
              <a:off x="4231619" y="4326224"/>
              <a:ext cx="1728088" cy="708505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지구에서 와 다르게 주변에 다른 물체가 없고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GPS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등과 같은 위성을</a:t>
              </a: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통한 위치 결정 시스템이 없는 우주에서 움직이는 우주선의 경우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항법 시스템에서 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9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축 센서가 보고한 데이터를 통해 자세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속도 및 위치를 계산할 수 잇다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.</a:t>
              </a:r>
              <a:endPara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62289EE-B017-4FE5-B189-BE68958567C5}"/>
              </a:ext>
            </a:extLst>
          </p:cNvPr>
          <p:cNvGrpSpPr/>
          <p:nvPr/>
        </p:nvGrpSpPr>
        <p:grpSpPr>
          <a:xfrm>
            <a:off x="6026513" y="1504170"/>
            <a:ext cx="2647782" cy="3871456"/>
            <a:chOff x="6289444" y="2307732"/>
            <a:chExt cx="1728088" cy="272699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F3886ED-6685-45A2-A147-DB84E6A8A18F}"/>
                </a:ext>
              </a:extLst>
            </p:cNvPr>
            <p:cNvSpPr/>
            <p:nvPr/>
          </p:nvSpPr>
          <p:spPr>
            <a:xfrm>
              <a:off x="6513382" y="2307732"/>
              <a:ext cx="1223060" cy="1223060"/>
            </a:xfrm>
            <a:prstGeom prst="ellipse">
              <a:avLst/>
            </a:prstGeom>
            <a:solidFill>
              <a:srgbClr val="EEEEEE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7408AD-3DA2-4CA4-B6D9-D8DE34F65392}"/>
                </a:ext>
              </a:extLst>
            </p:cNvPr>
            <p:cNvSpPr txBox="1"/>
            <p:nvPr/>
          </p:nvSpPr>
          <p:spPr>
            <a:xfrm>
              <a:off x="7022368" y="4001410"/>
              <a:ext cx="205090" cy="18820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en-US" altLang="ko-KR" sz="1500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VR</a:t>
              </a:r>
              <a:endParaRPr lang="ko-KR" altLang="en-US" sz="1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D51CB9C-6DBD-4F2C-BF78-F56DED7DD271}"/>
                </a:ext>
              </a:extLst>
            </p:cNvPr>
            <p:cNvSpPr txBox="1"/>
            <p:nvPr/>
          </p:nvSpPr>
          <p:spPr>
            <a:xfrm>
              <a:off x="6289444" y="4326224"/>
              <a:ext cx="1728088" cy="708504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실제로 존재하지 않는 현실을 구현하는 기술인 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VR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기술에서도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사용자의 동작에 따라 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VR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안에서의 동작을 구현할 때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사용자가 현재 바라보는 방향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들고 있는 컨트롤러의 위치 등의 정보를 얻는데 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9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축 센서를 활용한다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.</a:t>
              </a:r>
              <a:endPara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A46514A-5039-4BF3-B3DC-FEA1FCE49F88}"/>
              </a:ext>
            </a:extLst>
          </p:cNvPr>
          <p:cNvGrpSpPr/>
          <p:nvPr/>
        </p:nvGrpSpPr>
        <p:grpSpPr>
          <a:xfrm>
            <a:off x="8630907" y="1516205"/>
            <a:ext cx="2647782" cy="3871452"/>
            <a:chOff x="8318694" y="2307732"/>
            <a:chExt cx="1728088" cy="2726997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1A9447F-2910-4C19-AEA1-5A0A21FE8664}"/>
                </a:ext>
              </a:extLst>
            </p:cNvPr>
            <p:cNvSpPr/>
            <p:nvPr/>
          </p:nvSpPr>
          <p:spPr>
            <a:xfrm>
              <a:off x="8571207" y="2307732"/>
              <a:ext cx="1223060" cy="1223060"/>
            </a:xfrm>
            <a:prstGeom prst="ellipse">
              <a:avLst/>
            </a:prstGeom>
            <a:solidFill>
              <a:srgbClr val="EEEEEE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CEE78F-38F2-4094-9FDB-D945FCD10645}"/>
                </a:ext>
              </a:extLst>
            </p:cNvPr>
            <p:cNvSpPr txBox="1"/>
            <p:nvPr/>
          </p:nvSpPr>
          <p:spPr>
            <a:xfrm>
              <a:off x="8793533" y="4001410"/>
              <a:ext cx="778412" cy="188201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ko-KR" altLang="en-US" sz="1500" spc="-15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자이로</a:t>
              </a:r>
              <a:r>
                <a:rPr lang="ko-KR" altLang="en-US" sz="1500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 글로브</a:t>
              </a:r>
              <a:endParaRPr lang="ko-KR" altLang="en-US" sz="1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8BB3F91-FB9F-4644-81B3-F1F17FB0C968}"/>
                </a:ext>
              </a:extLst>
            </p:cNvPr>
            <p:cNvSpPr txBox="1"/>
            <p:nvPr/>
          </p:nvSpPr>
          <p:spPr>
            <a:xfrm>
              <a:off x="8318694" y="4326224"/>
              <a:ext cx="1728088" cy="708505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</a:t>
              </a:r>
              <a:r>
                <a:rPr lang="ko-KR" altLang="en-US" sz="1050" spc="-8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파킨슨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환자들은 팔과 다리의 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떨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림 때문에 일상 생활하는 데 많은 어려움을 겪는데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이러한 근육의 떨림 현상을 완화하기 위해 장갑에 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9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축 </a:t>
              </a:r>
              <a:r>
                <a:rPr lang="ko-KR" altLang="en-US" sz="1050" spc="-8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자이로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센서를 장착하여 일상 생활의 어려움을 해결해준다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.</a:t>
              </a:r>
              <a:endPara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</p:grpSp>
      <p:pic>
        <p:nvPicPr>
          <p:cNvPr id="32" name="Picture 2" descr="라이다 센서를 통해 그려본 애플 아이폰5G,AR 글래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64" y="1443022"/>
            <a:ext cx="2054179" cy="188271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579" y="1727603"/>
            <a:ext cx="1829205" cy="1345772"/>
          </a:xfrm>
          <a:prstGeom prst="rect">
            <a:avLst/>
          </a:prstGeom>
        </p:spPr>
      </p:pic>
      <p:pic>
        <p:nvPicPr>
          <p:cNvPr id="34" name="Picture 4" descr="우주선 일러스트 PNG, AI 무료 다운로드 (2021년) - 리틀딥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736" y="1388031"/>
            <a:ext cx="1968627" cy="196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607" y="1807466"/>
            <a:ext cx="1974418" cy="118604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154871"/>
            <a:ext cx="1641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축 센서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490622"/>
            <a:ext cx="19014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bg1">
                    <a:lumMod val="8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전문분야 속 활용 사례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3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964621" y="1543050"/>
            <a:ext cx="5852160" cy="4804756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무인 </a:t>
            </a:r>
            <a:r>
              <a:rPr lang="ko-KR" altLang="en-US" sz="2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배달 로봇 용 </a:t>
            </a:r>
            <a:r>
              <a:rPr lang="ko-KR" altLang="en-US" sz="24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짐벌</a:t>
            </a:r>
            <a:endParaRPr lang="en-US" altLang="ko-KR" sz="2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배달 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음식의 수요가 증가하고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있는 요즘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인건비 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절약 등의 이유로 무인 배달 로봇이 등장했다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하지만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무인으로 움직이는 만큼 </a:t>
            </a:r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안에 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들어있는 </a:t>
            </a:r>
            <a:r>
              <a:rPr lang="ko-KR" altLang="en-US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내용물의 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상태를 보장할 수 없었다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그래서 무인 배달 로봇의 내부를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</a:t>
            </a:r>
            <a:r>
              <a:rPr lang="ko-KR" altLang="en-US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축 센서를 활용하여</a:t>
            </a:r>
            <a:r>
              <a:rPr lang="en-US" altLang="ko-KR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짐벌과</a:t>
            </a:r>
            <a:r>
              <a:rPr lang="ko-KR" altLang="en-US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같이</a:t>
            </a:r>
            <a:r>
              <a:rPr lang="en-US" altLang="ko-KR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로봇이 흔들려도</a:t>
            </a:r>
            <a:r>
              <a:rPr lang="en-US" altLang="ko-KR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안에 있는 내용물의 흔들리지     </a:t>
            </a:r>
            <a:endParaRPr lang="en-US" altLang="ko-KR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않도록 설계 할 수 있을 것 같다</a:t>
            </a:r>
            <a:r>
              <a:rPr lang="en-US" altLang="ko-KR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05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147638" y="1543050"/>
            <a:ext cx="5396997" cy="3436447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pic>
        <p:nvPicPr>
          <p:cNvPr id="16" name="Picture 12" descr="https://cdn.discordapp.com/attachments/842247689655287811/920315731437051985/64dea8c8-e4ca-40ec-bc91-38ab966a592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45"/>
          <a:stretch/>
        </p:blipFill>
        <p:spPr bwMode="auto">
          <a:xfrm>
            <a:off x="210177" y="1600432"/>
            <a:ext cx="5270550" cy="330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8749146" y="367422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154871"/>
            <a:ext cx="1641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축 센서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491127"/>
            <a:ext cx="163057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bg1">
                    <a:lumMod val="8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아이디어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5551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77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F3F8B0-E0C6-4C18-B2DB-30C9531556E3}"/>
              </a:ext>
            </a:extLst>
          </p:cNvPr>
          <p:cNvSpPr/>
          <p:nvPr/>
        </p:nvSpPr>
        <p:spPr>
          <a:xfrm>
            <a:off x="3309938" y="1476375"/>
            <a:ext cx="5572125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73C0B-F427-4675-BA89-CFB9B987AA21}"/>
              </a:ext>
            </a:extLst>
          </p:cNvPr>
          <p:cNvSpPr txBox="1"/>
          <p:nvPr/>
        </p:nvSpPr>
        <p:spPr>
          <a:xfrm>
            <a:off x="4428717" y="2967335"/>
            <a:ext cx="33345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269681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5C409B-881B-484E-89C0-B371A7B01706}"/>
              </a:ext>
            </a:extLst>
          </p:cNvPr>
          <p:cNvSpPr/>
          <p:nvPr/>
        </p:nvSpPr>
        <p:spPr>
          <a:xfrm>
            <a:off x="0" y="0"/>
            <a:ext cx="5343525" cy="68580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A287BC-ABDA-4689-A581-D46698EC00B1}"/>
              </a:ext>
            </a:extLst>
          </p:cNvPr>
          <p:cNvSpPr/>
          <p:nvPr/>
        </p:nvSpPr>
        <p:spPr>
          <a:xfrm>
            <a:off x="789981" y="1552575"/>
            <a:ext cx="3619500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32BF3-31B7-48E9-97A2-C6AD285CEF7E}"/>
              </a:ext>
            </a:extLst>
          </p:cNvPr>
          <p:cNvSpPr txBox="1"/>
          <p:nvPr/>
        </p:nvSpPr>
        <p:spPr>
          <a:xfrm>
            <a:off x="1877418" y="3043535"/>
            <a:ext cx="14446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6133506" y="270736"/>
            <a:ext cx="2938625" cy="931024"/>
            <a:chOff x="6133506" y="362176"/>
            <a:chExt cx="2938625" cy="93102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62DE98-8D87-4402-A68D-4C31CB7FDDE6}"/>
                </a:ext>
              </a:extLst>
            </p:cNvPr>
            <p:cNvSpPr txBox="1"/>
            <p:nvPr/>
          </p:nvSpPr>
          <p:spPr>
            <a:xfrm>
              <a:off x="6133506" y="362176"/>
              <a:ext cx="8194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>
                  <a:solidFill>
                    <a:srgbClr val="67778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  <a:endParaRPr lang="ko-KR" altLang="en-US" sz="400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E9BDF5-C3CE-4DE3-906D-B0EA56CAEABE}"/>
                </a:ext>
              </a:extLst>
            </p:cNvPr>
            <p:cNvSpPr txBox="1"/>
            <p:nvPr/>
          </p:nvSpPr>
          <p:spPr>
            <a:xfrm>
              <a:off x="6932571" y="485286"/>
              <a:ext cx="21395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Arduino Code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445966-81AA-40EB-AF3A-195437A7E6D8}"/>
                </a:ext>
              </a:extLst>
            </p:cNvPr>
            <p:cNvSpPr txBox="1"/>
            <p:nvPr/>
          </p:nvSpPr>
          <p:spPr>
            <a:xfrm>
              <a:off x="6952961" y="970035"/>
              <a:ext cx="158171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Data Extraction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6133506" y="2952095"/>
            <a:ext cx="2634504" cy="931024"/>
            <a:chOff x="6136328" y="3043535"/>
            <a:chExt cx="2634504" cy="93102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FAA8A7B-A1D7-4DCC-8E2C-83109D3256EB}"/>
                </a:ext>
              </a:extLst>
            </p:cNvPr>
            <p:cNvSpPr txBox="1"/>
            <p:nvPr/>
          </p:nvSpPr>
          <p:spPr>
            <a:xfrm>
              <a:off x="6136328" y="3043535"/>
              <a:ext cx="8194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>
                  <a:solidFill>
                    <a:srgbClr val="67778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</a:t>
              </a:r>
              <a:endParaRPr lang="ko-KR" altLang="en-US" sz="400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090683-093A-49C2-9F64-804EF330738A}"/>
                </a:ext>
              </a:extLst>
            </p:cNvPr>
            <p:cNvSpPr txBox="1"/>
            <p:nvPr/>
          </p:nvSpPr>
          <p:spPr>
            <a:xfrm>
              <a:off x="6955783" y="3166645"/>
              <a:ext cx="1815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HTML Code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495149-3BDA-4F54-9372-3717BD0C56EF}"/>
                </a:ext>
              </a:extLst>
            </p:cNvPr>
            <p:cNvSpPr txBox="1"/>
            <p:nvPr/>
          </p:nvSpPr>
          <p:spPr>
            <a:xfrm>
              <a:off x="6955783" y="3651394"/>
              <a:ext cx="144590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Data Visualize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33506" y="1324870"/>
            <a:ext cx="2895793" cy="1540579"/>
            <a:chOff x="6133506" y="1373512"/>
            <a:chExt cx="2895793" cy="154057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FC54CB8-D00A-4BE4-B0BF-F9E5A0D3F8E9}"/>
                </a:ext>
              </a:extLst>
            </p:cNvPr>
            <p:cNvSpPr txBox="1"/>
            <p:nvPr/>
          </p:nvSpPr>
          <p:spPr>
            <a:xfrm>
              <a:off x="6133506" y="1373512"/>
              <a:ext cx="8194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rgbClr val="67778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  <a:endParaRPr lang="ko-KR" altLang="en-US" sz="4000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2C09752-FE32-4093-B772-3FFAD4B91079}"/>
                </a:ext>
              </a:extLst>
            </p:cNvPr>
            <p:cNvSpPr txBox="1"/>
            <p:nvPr/>
          </p:nvSpPr>
          <p:spPr>
            <a:xfrm>
              <a:off x="6952961" y="1496622"/>
              <a:ext cx="20763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Node.js Code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D8E9206-15F9-4B5E-AF62-46268B1B8303}"/>
                </a:ext>
              </a:extLst>
            </p:cNvPr>
            <p:cNvSpPr txBox="1"/>
            <p:nvPr/>
          </p:nvSpPr>
          <p:spPr>
            <a:xfrm>
              <a:off x="6952961" y="1981371"/>
              <a:ext cx="129875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Node Server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9B2EAB-E274-4985-931D-97729CA1D17B}"/>
                </a:ext>
              </a:extLst>
            </p:cNvPr>
            <p:cNvSpPr txBox="1"/>
            <p:nvPr/>
          </p:nvSpPr>
          <p:spPr>
            <a:xfrm>
              <a:off x="6952961" y="2283060"/>
              <a:ext cx="153862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Express Server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79B2EAB-E274-4985-931D-97729CA1D17B}"/>
                </a:ext>
              </a:extLst>
            </p:cNvPr>
            <p:cNvSpPr txBox="1"/>
            <p:nvPr/>
          </p:nvSpPr>
          <p:spPr>
            <a:xfrm>
              <a:off x="6952961" y="2590926"/>
              <a:ext cx="144943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Mongo Server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133506" y="4090453"/>
            <a:ext cx="1980478" cy="931024"/>
            <a:chOff x="6136328" y="4037260"/>
            <a:chExt cx="1980478" cy="93102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AA8A7B-A1D7-4DCC-8E2C-83109D3256EB}"/>
                </a:ext>
              </a:extLst>
            </p:cNvPr>
            <p:cNvSpPr txBox="1"/>
            <p:nvPr/>
          </p:nvSpPr>
          <p:spPr>
            <a:xfrm>
              <a:off x="6136328" y="4037260"/>
              <a:ext cx="8194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 smtClean="0">
                  <a:solidFill>
                    <a:srgbClr val="67778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</a:t>
              </a:r>
              <a:endParaRPr lang="ko-KR" altLang="en-US" sz="4000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A090683-093A-49C2-9F64-804EF330738A}"/>
                </a:ext>
              </a:extLst>
            </p:cNvPr>
            <p:cNvSpPr txBox="1"/>
            <p:nvPr/>
          </p:nvSpPr>
          <p:spPr>
            <a:xfrm>
              <a:off x="6955783" y="4160370"/>
              <a:ext cx="11610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Collab.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C495149-3BDA-4F54-9372-3717BD0C56EF}"/>
                </a:ext>
              </a:extLst>
            </p:cNvPr>
            <p:cNvSpPr txBox="1"/>
            <p:nvPr/>
          </p:nvSpPr>
          <p:spPr>
            <a:xfrm>
              <a:off x="6955783" y="4645119"/>
              <a:ext cx="55835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EDA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137225" y="5128783"/>
            <a:ext cx="2748188" cy="1608133"/>
            <a:chOff x="6136328" y="5030985"/>
            <a:chExt cx="2748188" cy="160813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FAA8A7B-A1D7-4DCC-8E2C-83109D3256EB}"/>
                </a:ext>
              </a:extLst>
            </p:cNvPr>
            <p:cNvSpPr txBox="1"/>
            <p:nvPr/>
          </p:nvSpPr>
          <p:spPr>
            <a:xfrm>
              <a:off x="6136328" y="5030985"/>
              <a:ext cx="8194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 smtClean="0">
                  <a:solidFill>
                    <a:srgbClr val="67778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05</a:t>
              </a:r>
              <a:endParaRPr lang="ko-KR" altLang="en-US" sz="4000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A090683-093A-49C2-9F64-804EF330738A}"/>
                </a:ext>
              </a:extLst>
            </p:cNvPr>
            <p:cNvSpPr txBox="1"/>
            <p:nvPr/>
          </p:nvSpPr>
          <p:spPr>
            <a:xfrm>
              <a:off x="6955783" y="5154095"/>
              <a:ext cx="19287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9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축 센서</a:t>
              </a: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활용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C495149-3BDA-4F54-9372-3717BD0C56EF}"/>
                </a:ext>
              </a:extLst>
            </p:cNvPr>
            <p:cNvSpPr txBox="1"/>
            <p:nvPr/>
          </p:nvSpPr>
          <p:spPr>
            <a:xfrm>
              <a:off x="6955783" y="5638844"/>
              <a:ext cx="1630575" cy="1000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일상생활 속 활용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sz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</a:t>
              </a:r>
            </a:p>
            <a:p>
              <a:r>
                <a:rPr lang="ko-KR" altLang="en-US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전문분야 속 활용</a:t>
              </a:r>
              <a:endPara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endParaRPr lang="en-US" altLang="ko-KR" sz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아이디어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922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40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16187" y="308823"/>
            <a:ext cx="1867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Arduino Code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72790" y="2144856"/>
            <a:ext cx="6524800" cy="4546889"/>
            <a:chOff x="172790" y="2144856"/>
            <a:chExt cx="6524800" cy="454688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80A78AD-3F00-45A5-8BAD-908BDE8FCE1E}"/>
                </a:ext>
              </a:extLst>
            </p:cNvPr>
            <p:cNvSpPr/>
            <p:nvPr/>
          </p:nvSpPr>
          <p:spPr>
            <a:xfrm>
              <a:off x="172790" y="2144856"/>
              <a:ext cx="6524800" cy="4546889"/>
            </a:xfrm>
            <a:prstGeom prst="rect">
              <a:avLst/>
            </a:prstGeom>
            <a:noFill/>
            <a:ln>
              <a:solidFill>
                <a:srgbClr val="6777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7345" y="2214389"/>
              <a:ext cx="6372225" cy="4391025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757" y="1181446"/>
            <a:ext cx="681037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823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40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14438" y="314295"/>
            <a:ext cx="2888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Node.js – Schema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3288" t="30073" r="49165" b="3488"/>
          <a:stretch/>
        </p:blipFill>
        <p:spPr>
          <a:xfrm>
            <a:off x="2688885" y="1342995"/>
            <a:ext cx="6814229" cy="515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76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14438" y="314295"/>
            <a:ext cx="2888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Node.js – Schema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-1399" t="-36215" r="1399" b="36215"/>
          <a:stretch/>
        </p:blipFill>
        <p:spPr>
          <a:xfrm>
            <a:off x="247345" y="-1253145"/>
            <a:ext cx="6537836" cy="684760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-933" t="64527" r="933" b="-742"/>
          <a:stretch/>
        </p:blipFill>
        <p:spPr>
          <a:xfrm>
            <a:off x="3338240" y="3183775"/>
            <a:ext cx="8722286" cy="330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68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34337" y="314295"/>
            <a:ext cx="1901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Node.js – 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2459" t="4763" r="11685" b="2703"/>
          <a:stretch/>
        </p:blipFill>
        <p:spPr>
          <a:xfrm>
            <a:off x="1920241" y="1232155"/>
            <a:ext cx="8199732" cy="541802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454" y="1519172"/>
            <a:ext cx="10516830" cy="484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32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14438" y="314295"/>
            <a:ext cx="4399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Node.js – Express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 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Schema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-1" r="-5415" b="19542"/>
          <a:stretch/>
        </p:blipFill>
        <p:spPr>
          <a:xfrm>
            <a:off x="730233" y="1410105"/>
            <a:ext cx="5400337" cy="51818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596" t="80797" r="16048" b="487"/>
          <a:stretch/>
        </p:blipFill>
        <p:spPr>
          <a:xfrm>
            <a:off x="5181921" y="4001048"/>
            <a:ext cx="6832280" cy="192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314145" y="314295"/>
            <a:ext cx="2879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Node.js – Express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실행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962" y="2549933"/>
            <a:ext cx="6696075" cy="29527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401" y="1358817"/>
            <a:ext cx="9849196" cy="533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65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534</Words>
  <Application>Microsoft Office PowerPoint</Application>
  <PresentationFormat>와이드스크린</PresentationFormat>
  <Paragraphs>111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맑은 고딕</vt:lpstr>
      <vt:lpstr>나눔스퀘어 Bold</vt:lpstr>
      <vt:lpstr>나눔스퀘어</vt:lpstr>
      <vt:lpstr>나눔스퀘어 ExtraBold</vt:lpstr>
      <vt:lpstr>Arial</vt:lpstr>
      <vt:lpstr>Noto Sans KR Regular</vt:lpstr>
      <vt:lpstr>Noto Sans KR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/>
  <cp:revision>21</cp:revision>
  <dcterms:created xsi:type="dcterms:W3CDTF">2020-05-15T03:41:41Z</dcterms:created>
  <dcterms:modified xsi:type="dcterms:W3CDTF">2021-12-15T00:38:23Z</dcterms:modified>
</cp:coreProperties>
</file>